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6" r:id="rId3"/>
    <p:sldId id="274" r:id="rId4"/>
    <p:sldId id="276" r:id="rId5"/>
    <p:sldId id="277" r:id="rId6"/>
    <p:sldId id="278" r:id="rId7"/>
    <p:sldId id="279" r:id="rId8"/>
    <p:sldId id="280" r:id="rId9"/>
    <p:sldId id="282" r:id="rId10"/>
    <p:sldId id="281" r:id="rId11"/>
    <p:sldId id="283" r:id="rId12"/>
    <p:sldId id="285" r:id="rId13"/>
    <p:sldId id="286" r:id="rId14"/>
    <p:sldId id="284" r:id="rId15"/>
    <p:sldId id="287" r:id="rId16"/>
    <p:sldId id="288" r:id="rId17"/>
    <p:sldId id="289" r:id="rId18"/>
    <p:sldId id="267" r:id="rId19"/>
    <p:sldId id="291" r:id="rId20"/>
    <p:sldId id="293" r:id="rId21"/>
    <p:sldId id="294" r:id="rId22"/>
    <p:sldId id="292" r:id="rId23"/>
    <p:sldId id="296" r:id="rId24"/>
    <p:sldId id="297" r:id="rId25"/>
    <p:sldId id="295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6" r:id="rId34"/>
    <p:sldId id="305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58" autoAdjust="0"/>
    <p:restoredTop sz="99336" autoAdjust="0"/>
  </p:normalViewPr>
  <p:slideViewPr>
    <p:cSldViewPr>
      <p:cViewPr>
        <p:scale>
          <a:sx n="116" d="100"/>
          <a:sy n="116" d="100"/>
        </p:scale>
        <p:origin x="-19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C128-1759-9044-9C4C-90C5904906F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085E0-156B-A349-9345-5282DEB932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369DD-4C5C-DA4B-BCAC-8C212DA7356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5EED-C654-2B40-A596-99F14A0EC94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EB78D-0110-B347-8B7D-67AC21F759FB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B8554-4CB6-8646-842E-A1F7B9BA19B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77A87-2D35-AB44-918D-76DA6AD4E73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8F01C-FFC2-0746-8117-4610DA64AEE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EB905-08E4-9C47-8874-15F28CE5E9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6DCF-F966-B34D-A2A8-8A4FC6CE74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ED06-2158-CE41-84DC-2FB89FD5A7E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 altLang="zh-CN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2B62763E-10F9-CF45-9859-B8124662FBD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e.sysu.edu.cn/cpp3" TargetMode="External"/><Relationship Id="rId3" Type="http://schemas.openxmlformats.org/officeDocument/2006/relationships/hyperlink" Target="http://cse.sysu.edu.cn/fi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Input/Output</a:t>
            </a:r>
            <a:endParaRPr lang="zh-CN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2560" y="2057400"/>
            <a:ext cx="7406640" cy="35814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什么是文件</a:t>
            </a:r>
            <a:endParaRPr lang="en-US" altLang="zh-CN" dirty="0" smtClean="0"/>
          </a:p>
          <a:p>
            <a:r>
              <a:rPr lang="zh-CN" altLang="en-US" dirty="0" smtClean="0"/>
              <a:t>什么是</a:t>
            </a:r>
            <a:r>
              <a:rPr lang="en-US" altLang="zh-CN" dirty="0" smtClean="0"/>
              <a:t>input stream</a:t>
            </a:r>
            <a:r>
              <a:rPr lang="zh-CN" altLang="en-US" dirty="0" smtClean="0"/>
              <a:t>输入流和</a:t>
            </a:r>
            <a:r>
              <a:rPr lang="en-US" altLang="zh-CN" dirty="0" smtClean="0"/>
              <a:t>output stream</a:t>
            </a:r>
            <a:r>
              <a:rPr lang="zh-CN" altLang="en-US" dirty="0" smtClean="0"/>
              <a:t>输出流</a:t>
            </a:r>
            <a:endParaRPr lang="en-US" altLang="zh-CN" dirty="0" smtClean="0"/>
          </a:p>
          <a:p>
            <a:r>
              <a:rPr lang="zh-CN" altLang="en-US" dirty="0" smtClean="0"/>
              <a:t>如何定义各种</a:t>
            </a:r>
            <a:r>
              <a:rPr lang="en-US" altLang="zh-CN" dirty="0" smtClean="0"/>
              <a:t>input stream</a:t>
            </a:r>
            <a:r>
              <a:rPr lang="zh-CN" altLang="en-US" dirty="0" smtClean="0"/>
              <a:t>和</a:t>
            </a:r>
            <a:r>
              <a:rPr lang="en-US" altLang="zh-CN" dirty="0"/>
              <a:t>output </a:t>
            </a:r>
            <a:r>
              <a:rPr lang="en-US" altLang="zh-CN" dirty="0" smtClean="0"/>
              <a:t>stream</a:t>
            </a:r>
          </a:p>
          <a:p>
            <a:r>
              <a:rPr lang="zh-CN" altLang="en-US" dirty="0" smtClean="0"/>
              <a:t>如何使用</a:t>
            </a:r>
            <a:r>
              <a:rPr lang="zh-CN" altLang="en-US" dirty="0"/>
              <a:t>各种</a:t>
            </a:r>
            <a:r>
              <a:rPr lang="en-US" altLang="zh-CN" dirty="0"/>
              <a:t>input stream</a:t>
            </a:r>
            <a:r>
              <a:rPr lang="zh-CN" altLang="en-US" dirty="0"/>
              <a:t>和</a:t>
            </a:r>
            <a:r>
              <a:rPr lang="en-US" altLang="zh-CN" dirty="0"/>
              <a:t>output stream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读取和写入文本文件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文件操作需要</a:t>
            </a:r>
            <a:r>
              <a:rPr kumimoji="1" lang="en-US" altLang="zh-CN" dirty="0" smtClean="0"/>
              <a:t> </a:t>
            </a: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#include &lt;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fstream</a:t>
            </a:r>
            <a:r>
              <a:rPr kumimoji="1" lang="en-US" altLang="zh-CN" dirty="0" smtClean="0">
                <a:solidFill>
                  <a:srgbClr val="FF0000"/>
                </a:solidFill>
              </a:rPr>
              <a:t>&gt;</a:t>
            </a:r>
            <a:br>
              <a:rPr kumimoji="1" lang="en-US" altLang="zh-CN" dirty="0" smtClean="0">
                <a:solidFill>
                  <a:srgbClr val="FF0000"/>
                </a:solidFill>
              </a:rPr>
            </a:br>
            <a:r>
              <a:rPr kumimoji="1" lang="en-US" altLang="zh-CN" dirty="0" smtClean="0">
                <a:solidFill>
                  <a:srgbClr val="0000FF"/>
                </a:solidFill>
              </a:rPr>
              <a:t>using namespace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;</a:t>
            </a:r>
          </a:p>
        </p:txBody>
      </p:sp>
      <p:pic>
        <p:nvPicPr>
          <p:cNvPr id="7" name="图片 6" descr="屏幕快照 2013-11-30 下午8.0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4178590" cy="31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18288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写入文件的步骤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打开一个输出流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往输出流输出字符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关闭输</a:t>
            </a:r>
            <a:r>
              <a:rPr kumimoji="1" lang="zh-CN" altLang="en-US" dirty="0"/>
              <a:t>出</a:t>
            </a:r>
            <a:r>
              <a:rPr kumimoji="1" lang="zh-CN" altLang="en-US" dirty="0" smtClean="0"/>
              <a:t>流</a:t>
            </a:r>
            <a:endParaRPr kumimoji="1" lang="zh-CN" altLang="en-US" dirty="0"/>
          </a:p>
        </p:txBody>
      </p:sp>
      <p:pic>
        <p:nvPicPr>
          <p:cNvPr id="4" name="图片 3" descr="屏幕快照 2013-11-30 下午8.0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52800"/>
            <a:ext cx="6883957" cy="3289486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324600" y="3657600"/>
            <a:ext cx="1524000" cy="457200"/>
          </a:xfrm>
          <a:prstGeom prst="wedgeRoundRectCallout">
            <a:avLst>
              <a:gd name="adj1" fmla="val -131263"/>
              <a:gd name="adj2" fmla="val 2954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打开输出流</a:t>
            </a:r>
            <a:endParaRPr lang="zh-CN" altLang="en-US" sz="2000" dirty="0"/>
          </a:p>
        </p:txBody>
      </p:sp>
      <p:sp>
        <p:nvSpPr>
          <p:cNvPr id="6" name="圆角矩形标注 5"/>
          <p:cNvSpPr/>
          <p:nvPr/>
        </p:nvSpPr>
        <p:spPr>
          <a:xfrm>
            <a:off x="6172200" y="6248400"/>
            <a:ext cx="1524000" cy="457200"/>
          </a:xfrm>
          <a:prstGeom prst="wedgeRoundRectCallout">
            <a:avLst>
              <a:gd name="adj1" fmla="val -95346"/>
              <a:gd name="adj2" fmla="val -32653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关闭输出流</a:t>
            </a:r>
            <a:endParaRPr lang="zh-CN" altLang="en-US" sz="2000" dirty="0"/>
          </a:p>
        </p:txBody>
      </p:sp>
      <p:sp>
        <p:nvSpPr>
          <p:cNvPr id="7" name="圆角矩形标注 6"/>
          <p:cNvSpPr/>
          <p:nvPr/>
        </p:nvSpPr>
        <p:spPr>
          <a:xfrm>
            <a:off x="7315200" y="4648200"/>
            <a:ext cx="1295400" cy="457200"/>
          </a:xfrm>
          <a:prstGeom prst="wedgeRoundRectCallout">
            <a:avLst>
              <a:gd name="adj1" fmla="val -213662"/>
              <a:gd name="adj2" fmla="val 1589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输出字符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81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生成的文件</a:t>
            </a:r>
            <a:endParaRPr kumimoji="1" lang="zh-CN" altLang="en-US" dirty="0"/>
          </a:p>
        </p:txBody>
      </p:sp>
      <p:pic>
        <p:nvPicPr>
          <p:cNvPr id="5" name="图片 4" descr="屏幕快照 2013-11-30 下午8.1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73678"/>
            <a:ext cx="6096000" cy="47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生成的文件</a:t>
            </a:r>
            <a:endParaRPr kumimoji="1" lang="zh-CN" altLang="en-US" dirty="0"/>
          </a:p>
        </p:txBody>
      </p:sp>
      <p:pic>
        <p:nvPicPr>
          <p:cNvPr id="4" name="图片 3" descr="屏幕快照 2013-11-30 下午8.0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21712" cy="44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读取和写入文本文件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读取文</a:t>
            </a:r>
            <a:r>
              <a:rPr kumimoji="1" lang="zh-CN" altLang="en-US" dirty="0"/>
              <a:t>件的步骤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打开一个输入流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从输入流读取字</a:t>
            </a:r>
            <a:r>
              <a:rPr kumimoji="1" lang="zh-CN" altLang="en-US" dirty="0"/>
              <a:t>符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关闭输入流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 descr="屏幕快照 2013-11-30 下午8.1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33800"/>
            <a:ext cx="6705600" cy="2814268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477000" y="3505200"/>
            <a:ext cx="1524000" cy="457200"/>
          </a:xfrm>
          <a:prstGeom prst="wedgeRoundRectCallout">
            <a:avLst>
              <a:gd name="adj1" fmla="val -131263"/>
              <a:gd name="adj2" fmla="val 2954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打开输入流</a:t>
            </a:r>
            <a:endParaRPr lang="zh-CN" altLang="en-US" sz="2000" dirty="0"/>
          </a:p>
        </p:txBody>
      </p:sp>
      <p:sp>
        <p:nvSpPr>
          <p:cNvPr id="6" name="圆角矩形标注 5"/>
          <p:cNvSpPr/>
          <p:nvPr/>
        </p:nvSpPr>
        <p:spPr>
          <a:xfrm>
            <a:off x="6324600" y="6096000"/>
            <a:ext cx="1524000" cy="457200"/>
          </a:xfrm>
          <a:prstGeom prst="wedgeRoundRectCallout">
            <a:avLst>
              <a:gd name="adj1" fmla="val -95346"/>
              <a:gd name="adj2" fmla="val -32653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关闭输入流</a:t>
            </a:r>
            <a:endParaRPr lang="zh-CN" altLang="en-US" sz="2000" dirty="0"/>
          </a:p>
        </p:txBody>
      </p:sp>
      <p:sp>
        <p:nvSpPr>
          <p:cNvPr id="7" name="圆角矩形标注 6"/>
          <p:cNvSpPr/>
          <p:nvPr/>
        </p:nvSpPr>
        <p:spPr>
          <a:xfrm>
            <a:off x="7467600" y="4495800"/>
            <a:ext cx="1295400" cy="457200"/>
          </a:xfrm>
          <a:prstGeom prst="wedgeRoundRectCallout">
            <a:avLst>
              <a:gd name="adj1" fmla="val -213662"/>
              <a:gd name="adj2" fmla="val 158925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000" dirty="0" smtClean="0"/>
              <a:t>输入字符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17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OOP </a:t>
            </a:r>
            <a:r>
              <a:rPr kumimoji="1" lang="zh-CN" altLang="en-US" dirty="0" smtClean="0"/>
              <a:t>小知识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对象可以具有成员函数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dogInfoStream.open</a:t>
            </a:r>
            <a:r>
              <a:rPr kumimoji="1" lang="en-US" altLang="zh-CN" dirty="0" smtClean="0"/>
              <a:t>(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dogInfo.txt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 smtClean="0"/>
              <a:t>);</a:t>
            </a:r>
          </a:p>
          <a:p>
            <a:pPr lvl="1"/>
            <a:r>
              <a:rPr kumimoji="1" lang="en-US" altLang="zh-CN" dirty="0" err="1" smtClean="0"/>
              <a:t>cin.getline</a:t>
            </a:r>
            <a:r>
              <a:rPr kumimoji="1" lang="en-US" altLang="zh-CN" dirty="0" smtClean="0"/>
              <a:t>(array, 10);</a:t>
            </a:r>
          </a:p>
          <a:p>
            <a:r>
              <a:rPr kumimoji="1" lang="zh-CN" altLang="en-US" dirty="0" smtClean="0"/>
              <a:t>用于对象的操作符实际上是函数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cin</a:t>
            </a:r>
            <a:r>
              <a:rPr kumimoji="1" lang="en-US" altLang="zh-CN" dirty="0" smtClean="0"/>
              <a:t> &gt;&gt; </a:t>
            </a:r>
            <a:r>
              <a:rPr kumimoji="1" lang="en-US" altLang="zh-CN" dirty="0" err="1" smtClean="0"/>
              <a:t>snoppy.brith</a:t>
            </a:r>
            <a:r>
              <a:rPr kumimoji="1" lang="en-US" altLang="zh-CN" dirty="0" smtClean="0"/>
              <a:t>;</a:t>
            </a:r>
          </a:p>
          <a:p>
            <a:pPr lvl="1"/>
            <a:r>
              <a:rPr kumimoji="1" lang="en-US" altLang="zh-CN" dirty="0" err="1" smtClean="0"/>
              <a:t>dogInfoStream</a:t>
            </a:r>
            <a:r>
              <a:rPr kumimoji="1" lang="en-US" altLang="zh-CN" dirty="0" smtClean="0"/>
              <a:t> &gt;&gt; </a:t>
            </a:r>
            <a:r>
              <a:rPr kumimoji="1" lang="en-US" altLang="zh-CN" dirty="0" err="1" smtClean="0"/>
              <a:t>snoppy.birth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中的继承机制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允许不同对象具有相同的函数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操作符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对象</a:t>
            </a:r>
            <a:r>
              <a:rPr kumimoji="1" lang="en-US" altLang="zh-CN" dirty="0" err="1" smtClean="0"/>
              <a:t>cin</a:t>
            </a:r>
            <a:r>
              <a:rPr kumimoji="1" lang="zh-CN" altLang="en-US" dirty="0" smtClean="0"/>
              <a:t>的类型和</a:t>
            </a:r>
            <a:r>
              <a:rPr kumimoji="1" lang="en-US" altLang="zh-CN" dirty="0" err="1" smtClean="0"/>
              <a:t>ifstream</a:t>
            </a:r>
            <a:r>
              <a:rPr kumimoji="1" lang="zh-CN" altLang="en-US" dirty="0" smtClean="0"/>
              <a:t>都继承了</a:t>
            </a:r>
            <a:r>
              <a:rPr kumimoji="1" lang="en-US" altLang="zh-CN" dirty="0" err="1" smtClean="0"/>
              <a:t>ifstream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因此，它们都能使用</a:t>
            </a:r>
            <a:r>
              <a:rPr kumimoji="1" lang="en-US" altLang="zh-CN" dirty="0" smtClean="0"/>
              <a:t>&gt;&gt;,</a:t>
            </a:r>
            <a:r>
              <a:rPr kumimoji="1" lang="en-US" altLang="zh-CN" dirty="0" err="1" smtClean="0"/>
              <a:t>getline</a:t>
            </a:r>
            <a:r>
              <a:rPr kumimoji="1" lang="zh-CN" altLang="en-US" dirty="0" smtClean="0"/>
              <a:t>等函数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5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读取和写入二进制文</a:t>
            </a:r>
            <a:r>
              <a:rPr kumimoji="1" lang="zh-CN" altLang="en-US" dirty="0"/>
              <a:t>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ostream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函数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write(</a:t>
            </a:r>
            <a:r>
              <a:rPr kumimoji="1" lang="en-US" altLang="zh-CN" dirty="0" smtClean="0">
                <a:solidFill>
                  <a:srgbClr val="0000FF"/>
                </a:solidFill>
              </a:rPr>
              <a:t>char</a:t>
            </a:r>
            <a:r>
              <a:rPr kumimoji="1" lang="en-US" altLang="zh-CN" dirty="0" smtClean="0"/>
              <a:t> bytes[], </a:t>
            </a:r>
            <a:r>
              <a:rPr kumimoji="1" lang="en-US" altLang="zh-CN" dirty="0" err="1" smtClean="0">
                <a:solidFill>
                  <a:srgbClr val="0000FF"/>
                </a:solidFill>
              </a:rPr>
              <a:t>int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byteCount</a:t>
            </a:r>
            <a:r>
              <a:rPr kumimoji="1" lang="en-US" altLang="zh-CN" dirty="0" smtClean="0"/>
              <a:t>);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文件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dogInfo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zh-CN" altLang="en-US" dirty="0" smtClean="0"/>
              <a:t>的大小刚好是</a:t>
            </a:r>
            <a:r>
              <a:rPr kumimoji="1" lang="en-US" altLang="zh-CN" dirty="0" smtClean="0"/>
              <a:t>24</a:t>
            </a:r>
            <a:endParaRPr kumimoji="1" lang="zh-CN" altLang="en-US" dirty="0"/>
          </a:p>
        </p:txBody>
      </p:sp>
      <p:pic>
        <p:nvPicPr>
          <p:cNvPr id="5" name="图片 4" descr="屏幕快照 2013-11-30 下午8.41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7931348" cy="32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读取和写入二进制文件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istream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函数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read(</a:t>
            </a:r>
            <a:r>
              <a:rPr kumimoji="1" lang="en-US" altLang="zh-CN" dirty="0">
                <a:solidFill>
                  <a:srgbClr val="0000FF"/>
                </a:solidFill>
              </a:rPr>
              <a:t>char</a:t>
            </a:r>
            <a:r>
              <a:rPr kumimoji="1" lang="en-US" altLang="zh-CN" dirty="0"/>
              <a:t> bytes[], </a:t>
            </a:r>
            <a:r>
              <a:rPr kumimoji="1" lang="en-US" altLang="zh-CN" dirty="0" err="1">
                <a:solidFill>
                  <a:srgbClr val="0000FF"/>
                </a:solidFill>
              </a:rPr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byteCount</a:t>
            </a:r>
            <a:r>
              <a:rPr kumimoji="1" lang="en-US" altLang="zh-CN" dirty="0"/>
              <a:t>);</a:t>
            </a:r>
          </a:p>
          <a:p>
            <a:endParaRPr kumimoji="1" lang="zh-CN" altLang="en-US" dirty="0"/>
          </a:p>
        </p:txBody>
      </p:sp>
      <p:pic>
        <p:nvPicPr>
          <p:cNvPr id="4" name="图片 3" descr="屏幕快照 2013-11-30 下午8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7848600" cy="26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文件的读写互斥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两个并行的程序不能同时写同一个文件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两个并</a:t>
            </a:r>
            <a:r>
              <a:rPr kumimoji="1" lang="zh-CN" altLang="en-US" dirty="0" smtClean="0"/>
              <a:t>行的程序不能一个读、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一个写同一个文件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但是，</a:t>
            </a:r>
            <a:r>
              <a:rPr kumimoji="1" lang="zh-CN" altLang="en-US" dirty="0"/>
              <a:t>两个并</a:t>
            </a:r>
            <a:r>
              <a:rPr kumimoji="1" lang="zh-CN" altLang="en-US" dirty="0" smtClean="0"/>
              <a:t>行的程序可以同时读一个文件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引入</a:t>
            </a:r>
            <a:r>
              <a:rPr kumimoji="1" lang="zh-CN" altLang="en-US" i="1" dirty="0" smtClean="0"/>
              <a:t>打开文件</a:t>
            </a:r>
            <a:r>
              <a:rPr kumimoji="1" lang="zh-CN" altLang="en-US" dirty="0" smtClean="0"/>
              <a:t>的概念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打开文件可能失败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当两个程序读写互斥时，其中一个程序的打开文件会失败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34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读写互斥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当一个程序以</a:t>
            </a:r>
            <a:r>
              <a:rPr kumimoji="1" lang="zh-CN" altLang="en-US" i="1" dirty="0" smtClean="0"/>
              <a:t>读的方式打开了一个文件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则其它程序不能</a:t>
            </a:r>
            <a:r>
              <a:rPr kumimoji="1" lang="zh-CN" altLang="en-US" i="1" dirty="0" smtClean="0"/>
              <a:t>以写的方式打开这个文件</a:t>
            </a:r>
            <a:endParaRPr kumimoji="1" lang="en-US" altLang="zh-CN" i="1" dirty="0" smtClean="0"/>
          </a:p>
          <a:p>
            <a:pPr lvl="1"/>
            <a:r>
              <a:rPr kumimoji="1" lang="zh-CN" altLang="en-US" dirty="0" smtClean="0"/>
              <a:t>当一个程序以</a:t>
            </a:r>
            <a:r>
              <a:rPr kumimoji="1" lang="zh-CN" altLang="en-US" i="1" dirty="0" smtClean="0"/>
              <a:t>写的方式打开了文件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则其它程序不能以</a:t>
            </a:r>
            <a:r>
              <a:rPr kumimoji="1" lang="zh-CN" altLang="en-US" i="1" dirty="0" smtClean="0"/>
              <a:t>读</a:t>
            </a:r>
            <a:r>
              <a:rPr kumimoji="1" lang="en-US" altLang="zh-CN" i="1" dirty="0" smtClean="0"/>
              <a:t>/</a:t>
            </a:r>
            <a:r>
              <a:rPr kumimoji="1" lang="zh-CN" altLang="en-US" i="1" dirty="0" smtClean="0"/>
              <a:t>写的方式打开这个文件</a:t>
            </a:r>
            <a:endParaRPr kumimoji="1" lang="en-US" altLang="zh-CN" i="1" dirty="0" smtClean="0"/>
          </a:p>
        </p:txBody>
      </p:sp>
    </p:spTree>
    <p:extLst>
      <p:ext uri="{BB962C8B-B14F-4D97-AF65-F5344CB8AC3E}">
        <p14:creationId xmlns:p14="http://schemas.microsoft.com/office/powerpoint/2010/main" val="37655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715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什么是文件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文件是一个被存放的字符的序列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位于外部存储器：硬盘，文件服务器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402336" lvl="1" indent="0">
              <a:buNone/>
            </a:pPr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  <p:pic>
        <p:nvPicPr>
          <p:cNvPr id="4" name="图片 3" descr="屏幕快照 2013-11-30 上午9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71800"/>
            <a:ext cx="5410200" cy="36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5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程序使用完程序后，需要</a:t>
            </a:r>
            <a:r>
              <a:rPr kumimoji="1" lang="zh-CN" altLang="en-US" i="1" dirty="0" smtClean="0"/>
              <a:t>关闭文件</a:t>
            </a:r>
            <a:endParaRPr kumimoji="1" lang="en-US" altLang="zh-CN" i="1" dirty="0" smtClean="0"/>
          </a:p>
          <a:p>
            <a:pPr lvl="1"/>
            <a:r>
              <a:rPr kumimoji="1" lang="zh-CN" altLang="en-US" dirty="0" smtClean="0"/>
              <a:t>以便其它程序能打开这个文件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以便“写缓冲区”的内容能写入文件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外部存储器速度慢，适合批量输入输出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写到文件的内容通常先写到缓冲区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没有关闭文件可能造成文件内容缺失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34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为什么需要打开和关闭文件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打开文件失败的其它原因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以读的方式打开一个文件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文件必须存在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以写的方式打开一个文件</a:t>
            </a:r>
          </a:p>
          <a:p>
            <a:pPr lvl="2"/>
            <a:r>
              <a:rPr kumimoji="1" lang="zh-CN" altLang="en-US" dirty="0" smtClean="0"/>
              <a:t>如果文件不存在则创建一个文件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如果文件已经存在则清空这个文件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如果文件的位置不存在，则不能创建这个文件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如果用户的权限不够，则不能创建这个文件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4439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4" name="图片 3" descr="屏幕快照 2013-11-30 下午9.1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0"/>
            <a:ext cx="5050078" cy="40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5" name="图片 4" descr="屏幕快照 2013-11-30 下午9.1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0"/>
            <a:ext cx="52184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应用例子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读取一个文件中的所有字符</a:t>
            </a:r>
            <a:endParaRPr kumimoji="1" lang="en-US" altLang="zh-CN" dirty="0" smtClean="0"/>
          </a:p>
        </p:txBody>
      </p:sp>
      <p:pic>
        <p:nvPicPr>
          <p:cNvPr id="4" name="图片 3" descr="屏幕快照 2013-11-30 下午9.2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09801"/>
            <a:ext cx="5715000" cy="40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往一个文件添加内容和删除内容</a:t>
            </a:r>
            <a:endParaRPr kumimoji="1" lang="zh-CN" altLang="en-US" dirty="0"/>
          </a:p>
        </p:txBody>
      </p:sp>
      <p:pic>
        <p:nvPicPr>
          <p:cNvPr id="5" name="图片 4" descr="屏幕快照 2013-11-30 下午9.52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638800" cy="4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Header and type</a:t>
            </a:r>
            <a:endParaRPr kumimoji="1" lang="zh-CN" altLang="en-US" dirty="0"/>
          </a:p>
        </p:txBody>
      </p:sp>
      <p:pic>
        <p:nvPicPr>
          <p:cNvPr id="4" name="图片 3" descr="屏幕快照 2013-11-30 下午10.0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4356402" cy="34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Console I/O</a:t>
            </a:r>
            <a:endParaRPr kumimoji="1" lang="zh-CN" altLang="en-US" dirty="0"/>
          </a:p>
        </p:txBody>
      </p:sp>
      <p:pic>
        <p:nvPicPr>
          <p:cNvPr id="4" name="图片 3" descr="屏幕快照 2013-11-30 下午10.09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5766200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Input from file</a:t>
            </a:r>
            <a:endParaRPr kumimoji="1" lang="zh-CN" altLang="en-US" dirty="0"/>
          </a:p>
        </p:txBody>
      </p:sp>
      <p:pic>
        <p:nvPicPr>
          <p:cNvPr id="4" name="图片 3" descr="屏幕快照 2013-11-30 下午10.0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89" y="2311875"/>
            <a:ext cx="7366511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Output to file</a:t>
            </a:r>
            <a:endParaRPr kumimoji="1" lang="zh-CN" altLang="en-US" dirty="0"/>
          </a:p>
        </p:txBody>
      </p:sp>
      <p:pic>
        <p:nvPicPr>
          <p:cNvPr id="4" name="图片 3" descr="屏幕快照 2013-11-30 下午10.1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7684033" cy="30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每个文件都有一个位置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marL="658368" lvl="2" indent="0">
              <a:buNone/>
            </a:pPr>
            <a:endParaRPr kumimoji="1" lang="en-US" altLang="zh-CN" dirty="0" smtClean="0"/>
          </a:p>
          <a:p>
            <a:pPr marL="658368" lvl="2" indent="0">
              <a:buNone/>
            </a:pPr>
            <a:r>
              <a:rPr kumimoji="1" lang="en-US" altLang="zh-CN" dirty="0" smtClean="0"/>
              <a:t>	</a:t>
            </a:r>
            <a:br>
              <a:rPr kumimoji="1" lang="en-US" altLang="zh-CN" dirty="0" smtClean="0"/>
            </a:br>
            <a:endParaRPr kumimoji="1" lang="en-US" altLang="zh-CN" dirty="0" smtClean="0"/>
          </a:p>
        </p:txBody>
      </p:sp>
      <p:pic>
        <p:nvPicPr>
          <p:cNvPr id="4" name="图片 3" descr="屏幕快照 2013-11-30 上午9.4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4495800" cy="3311823"/>
          </a:xfrm>
          <a:prstGeom prst="rect">
            <a:avLst/>
          </a:prstGeom>
        </p:spPr>
      </p:pic>
      <p:pic>
        <p:nvPicPr>
          <p:cNvPr id="5" name="图片 4" descr="屏幕快照 2013-11-30 上午9.50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191000"/>
            <a:ext cx="2133600" cy="2514600"/>
          </a:xfrm>
          <a:prstGeom prst="rect">
            <a:avLst/>
          </a:prstGeom>
        </p:spPr>
      </p:pic>
      <p:pic>
        <p:nvPicPr>
          <p:cNvPr id="6" name="图片 5" descr="屏幕快照 2013-11-30 上午9.51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514600"/>
            <a:ext cx="3886200" cy="41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4953000"/>
          </a:xfrm>
        </p:spPr>
        <p:txBody>
          <a:bodyPr/>
          <a:lstStyle/>
          <a:p>
            <a:r>
              <a:rPr kumimoji="1" lang="en-US" altLang="zh-CN" dirty="0" smtClean="0"/>
              <a:t>Array operations</a:t>
            </a:r>
            <a:endParaRPr kumimoji="1" lang="zh-CN" altLang="en-US" dirty="0"/>
          </a:p>
        </p:txBody>
      </p:sp>
      <p:pic>
        <p:nvPicPr>
          <p:cNvPr id="4" name="图片 3" descr="屏幕快照 2013-11-30 下午10.11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4" y="1828800"/>
            <a:ext cx="80243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Helper functions</a:t>
            </a:r>
            <a:endParaRPr kumimoji="1" lang="zh-CN" altLang="en-US" dirty="0"/>
          </a:p>
        </p:txBody>
      </p:sp>
      <p:pic>
        <p:nvPicPr>
          <p:cNvPr id="4" name="图片 3" descr="屏幕快照 2013-11-30 下午10.1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19480"/>
            <a:ext cx="8077200" cy="28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Done</a:t>
            </a:r>
            <a:endParaRPr kumimoji="1" lang="zh-CN" altLang="en-US" dirty="0"/>
          </a:p>
        </p:txBody>
      </p:sp>
      <p:pic>
        <p:nvPicPr>
          <p:cNvPr id="4" name="图片 3" descr="屏幕快照 2013-11-30 下午10.1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8077200" cy="46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</a:t>
            </a:r>
            <a:r>
              <a:rPr kumimoji="1" lang="zh-CN" altLang="en-US" dirty="0" smtClean="0"/>
              <a:t>用例子</a:t>
            </a:r>
            <a:r>
              <a:rPr kumimoji="1" lang="zh-CN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pic>
        <p:nvPicPr>
          <p:cNvPr id="5" name="图片 4" descr="屏幕快照 2013-11-30 下午10.1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45974"/>
            <a:ext cx="5486400" cy="4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其它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作业提交网站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http://cse.sysu.edu.cn</a:t>
            </a:r>
            <a:r>
              <a:rPr lang="en-US" altLang="zh-CN" smtClean="0">
                <a:hlinkClick r:id="rId2"/>
              </a:rPr>
              <a:t>/cpp3</a:t>
            </a:r>
            <a:r>
              <a:rPr lang="en-US" altLang="zh-CN" smtClean="0"/>
              <a:t>  </a:t>
            </a:r>
            <a:endParaRPr lang="en-US" altLang="zh-CN" dirty="0" smtClean="0"/>
          </a:p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http://cse.sysu.edu.cn/file</a:t>
            </a:r>
            <a:endParaRPr lang="en-US" altLang="zh-CN" dirty="0" smtClean="0"/>
          </a:p>
          <a:p>
            <a:r>
              <a:rPr lang="zh-CN" altLang="en-US" dirty="0" smtClean="0"/>
              <a:t>参考书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</a:t>
            </a:r>
            <a:r>
              <a:rPr lang="en-US" altLang="zh-CN" dirty="0" smtClean="0"/>
              <a:t>, </a:t>
            </a:r>
            <a:r>
              <a:rPr lang="zh-CN" altLang="en-US" dirty="0" smtClean="0"/>
              <a:t>谭浩强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C++</a:t>
            </a:r>
            <a:r>
              <a:rPr lang="zh-CN" altLang="en-US" dirty="0" smtClean="0"/>
              <a:t>程序设计教程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钱能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Thinking in C++, Bruce Eckel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271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文件的位置究竟是什么？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5" name="图片 4" descr="屏幕快照 2013-11-30 上午10.0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6781800" cy="4586253"/>
          </a:xfrm>
          <a:prstGeom prst="rect">
            <a:avLst/>
          </a:prstGeom>
        </p:spPr>
      </p:pic>
      <p:pic>
        <p:nvPicPr>
          <p:cNvPr id="8" name="图片 7" descr="屏幕快照 2013-11-30 上午10.1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362200"/>
            <a:ext cx="6629401" cy="4062229"/>
          </a:xfrm>
          <a:prstGeom prst="rect">
            <a:avLst/>
          </a:prstGeom>
        </p:spPr>
      </p:pic>
      <p:pic>
        <p:nvPicPr>
          <p:cNvPr id="9" name="图片 8" descr="屏幕快照 2013-11-30 上午10.13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199"/>
            <a:ext cx="6629400" cy="4072065"/>
          </a:xfrm>
          <a:prstGeom prst="rect">
            <a:avLst/>
          </a:prstGeom>
        </p:spPr>
      </p:pic>
      <p:pic>
        <p:nvPicPr>
          <p:cNvPr id="10" name="图片 9" descr="屏幕快照 2013-11-30 上午10.16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199"/>
            <a:ext cx="6629400" cy="4085675"/>
          </a:xfrm>
          <a:prstGeom prst="rect">
            <a:avLst/>
          </a:prstGeom>
        </p:spPr>
      </p:pic>
      <p:pic>
        <p:nvPicPr>
          <p:cNvPr id="11" name="图片 10" descr="屏幕快照 2013-11-30 上午10.18.2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6629400" cy="4075854"/>
          </a:xfrm>
          <a:prstGeom prst="rect">
            <a:avLst/>
          </a:prstGeom>
        </p:spPr>
      </p:pic>
      <p:pic>
        <p:nvPicPr>
          <p:cNvPr id="12" name="图片 11" descr="屏幕快照 2013-11-30 上午10.19.3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6629400" cy="40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文</a:t>
            </a:r>
            <a:r>
              <a:rPr kumimoji="1" lang="zh-CN" altLang="en-US" dirty="0" smtClean="0"/>
              <a:t>件的</a:t>
            </a:r>
            <a:r>
              <a:rPr kumimoji="1" lang="en-US" altLang="zh-CN" dirty="0" smtClean="0"/>
              <a:t>location</a:t>
            </a:r>
            <a:r>
              <a:rPr kumimoji="1" lang="en-US" altLang="zh-CN" dirty="0"/>
              <a:t>(</a:t>
            </a:r>
            <a:r>
              <a:rPr kumimoji="1" lang="zh-CN" altLang="en-US" dirty="0" smtClean="0"/>
              <a:t>位置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究竟是什么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计算机的文件存放在</a:t>
            </a:r>
            <a:r>
              <a:rPr kumimoji="1" lang="en-US" altLang="zh-CN" dirty="0" smtClean="0"/>
              <a:t>folder(</a:t>
            </a:r>
            <a:r>
              <a:rPr kumimoji="1" lang="zh-CN" altLang="en-US" dirty="0" smtClean="0"/>
              <a:t>文件夹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中</a:t>
            </a:r>
            <a:endParaRPr kumimoji="1" lang="en-US" altLang="zh-CN" dirty="0" smtClean="0"/>
          </a:p>
          <a:p>
            <a:pPr lvl="2"/>
            <a:r>
              <a:rPr kumimoji="1" lang="en-US" altLang="zh-CN" dirty="0"/>
              <a:t>f</a:t>
            </a:r>
            <a:r>
              <a:rPr kumimoji="1" lang="en-US" altLang="zh-CN" dirty="0" smtClean="0"/>
              <a:t>older</a:t>
            </a:r>
            <a:r>
              <a:rPr kumimoji="1" lang="en-US" altLang="zh-CN" dirty="0"/>
              <a:t>(</a:t>
            </a:r>
            <a:r>
              <a:rPr kumimoji="1" lang="zh-CN" altLang="en-US" dirty="0"/>
              <a:t>文件夹</a:t>
            </a:r>
            <a:r>
              <a:rPr kumimoji="1" lang="en-US" altLang="zh-CN" dirty="0" smtClean="0"/>
              <a:t>) </a:t>
            </a:r>
            <a:r>
              <a:rPr kumimoji="1" lang="zh-CN" altLang="en-US" dirty="0" smtClean="0"/>
              <a:t>又名</a:t>
            </a:r>
            <a:r>
              <a:rPr kumimoji="1" lang="en-US" altLang="zh-CN" dirty="0" smtClean="0"/>
              <a:t> directory(</a:t>
            </a:r>
            <a:r>
              <a:rPr kumimoji="1" lang="zh-CN" altLang="en-US" dirty="0" smtClean="0"/>
              <a:t>目录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文件夹中也可以有其它文件夹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位置就是一个文件夹的层次结构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test.cpp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的位置是</a:t>
            </a:r>
            <a:r>
              <a:rPr kumimoji="1" lang="en-US" altLang="zh-CN" dirty="0" smtClean="0"/>
              <a:t> /home/</a:t>
            </a:r>
            <a:r>
              <a:rPr kumimoji="1" lang="en-US" altLang="zh-CN" dirty="0" err="1" smtClean="0"/>
              <a:t>cong</a:t>
            </a:r>
            <a:r>
              <a:rPr kumimoji="1" lang="en-US" altLang="zh-CN" dirty="0" smtClean="0"/>
              <a:t>/Desktop/Work</a:t>
            </a:r>
          </a:p>
          <a:p>
            <a:pPr lvl="2"/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叫做</a:t>
            </a:r>
            <a:r>
              <a:rPr kumimoji="1" lang="en-US" altLang="zh-CN" dirty="0" smtClean="0"/>
              <a:t>root</a:t>
            </a:r>
            <a:r>
              <a:rPr kumimoji="1" lang="zh-CN" altLang="en-US" dirty="0" smtClean="0"/>
              <a:t>根文件夹</a:t>
            </a:r>
            <a:r>
              <a:rPr kumimoji="1" lang="en-US" altLang="zh-CN" dirty="0" smtClean="0"/>
              <a:t> </a:t>
            </a:r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7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文件的</a:t>
            </a:r>
            <a:r>
              <a:rPr kumimoji="1" lang="en-US" altLang="zh-CN" dirty="0" smtClean="0"/>
              <a:t>path(</a:t>
            </a:r>
            <a:r>
              <a:rPr kumimoji="1" lang="zh-CN" altLang="en-US" dirty="0" smtClean="0"/>
              <a:t>路径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位置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文件名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test.cpp</a:t>
            </a:r>
            <a:r>
              <a:rPr kumimoji="1" lang="zh-CN" altLang="en-US" dirty="0" smtClean="0"/>
              <a:t>的路径是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/</a:t>
            </a:r>
            <a:r>
              <a:rPr kumimoji="1" lang="en-US" altLang="zh-CN" dirty="0"/>
              <a:t>home/</a:t>
            </a:r>
            <a:r>
              <a:rPr kumimoji="1" lang="en-US" altLang="zh-CN" dirty="0" err="1"/>
              <a:t>cong</a:t>
            </a:r>
            <a:r>
              <a:rPr kumimoji="1" lang="en-US" altLang="zh-CN" dirty="0"/>
              <a:t>/Desktop/</a:t>
            </a:r>
            <a:r>
              <a:rPr kumimoji="1" lang="en-US" altLang="zh-CN" dirty="0" smtClean="0"/>
              <a:t>Work/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用于识别硬盘中的文件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同一个位置中不能具有相同名字的文件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中可以具有多个文件系统</a:t>
            </a:r>
            <a:endParaRPr kumimoji="1" lang="en-US" altLang="zh-CN" dirty="0" smtClean="0"/>
          </a:p>
          <a:p>
            <a:pPr lvl="3"/>
            <a:r>
              <a:rPr kumimoji="1" lang="en-US" altLang="zh-CN" dirty="0" smtClean="0"/>
              <a:t>C:</a:t>
            </a:r>
            <a:r>
              <a:rPr kumimoji="1" lang="en-US" altLang="zh-CN" dirty="0"/>
              <a:t>/home/</a:t>
            </a:r>
            <a:r>
              <a:rPr kumimoji="1" lang="en-US" altLang="zh-CN" dirty="0" err="1"/>
              <a:t>cong</a:t>
            </a:r>
            <a:r>
              <a:rPr kumimoji="1" lang="en-US" altLang="zh-CN" dirty="0"/>
              <a:t>/Desktop/Work/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中可习惯使用</a:t>
            </a:r>
            <a:r>
              <a:rPr kumimoji="1" lang="en-US" altLang="zh-CN" dirty="0" smtClean="0"/>
              <a:t> \ </a:t>
            </a:r>
            <a:r>
              <a:rPr kumimoji="1" lang="zh-CN" altLang="en-US" dirty="0" smtClean="0"/>
              <a:t>来代替</a:t>
            </a:r>
            <a:r>
              <a:rPr kumimoji="1" lang="en-US" altLang="zh-CN" dirty="0" smtClean="0"/>
              <a:t> /</a:t>
            </a:r>
          </a:p>
          <a:p>
            <a:pPr lvl="3"/>
            <a:r>
              <a:rPr kumimoji="1" lang="en-US" altLang="zh-CN" dirty="0"/>
              <a:t>C</a:t>
            </a:r>
            <a:r>
              <a:rPr kumimoji="1" lang="en-US" altLang="zh-CN" dirty="0" smtClean="0"/>
              <a:t>:\home\</a:t>
            </a:r>
            <a:r>
              <a:rPr kumimoji="1" lang="en-US" altLang="zh-CN" dirty="0" err="1" smtClean="0"/>
              <a:t>cong</a:t>
            </a:r>
            <a:r>
              <a:rPr kumimoji="1" lang="en-US" altLang="zh-CN" dirty="0" smtClean="0"/>
              <a:t>\Desktop\Work\</a:t>
            </a:r>
            <a:r>
              <a:rPr kumimoji="1" lang="en-US" altLang="zh-CN" dirty="0" err="1" smtClean="0"/>
              <a:t>test.cpp</a:t>
            </a:r>
            <a:endParaRPr kumimoji="1" lang="en-US" altLang="zh-CN" dirty="0" smtClean="0"/>
          </a:p>
          <a:p>
            <a:pPr lvl="3"/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r>
              <a:rPr kumimoji="1" lang="en-US" altLang="zh-CN" dirty="0">
                <a:solidFill>
                  <a:srgbClr val="CD00CD"/>
                </a:solidFill>
              </a:rPr>
              <a:t>C:</a:t>
            </a:r>
            <a:r>
              <a:rPr kumimoji="1" lang="en-US" altLang="zh-CN" dirty="0" smtClean="0">
                <a:solidFill>
                  <a:srgbClr val="CD00CD"/>
                </a:solidFill>
              </a:rPr>
              <a:t>\\home\\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cong</a:t>
            </a:r>
            <a:r>
              <a:rPr kumimoji="1" lang="en-US" altLang="zh-CN" dirty="0" smtClean="0">
                <a:solidFill>
                  <a:srgbClr val="CD00CD"/>
                </a:solidFill>
              </a:rPr>
              <a:t>\\Desktop\\Work\\</a:t>
            </a:r>
            <a:r>
              <a:rPr kumimoji="1" lang="en-US" altLang="zh-CN" dirty="0" err="1" smtClean="0">
                <a:solidFill>
                  <a:srgbClr val="CD00CD"/>
                </a:solidFill>
              </a:rPr>
              <a:t>test.cpp</a:t>
            </a:r>
            <a:r>
              <a:rPr kumimoji="1" lang="en-US" altLang="zh-CN" dirty="0" smtClean="0">
                <a:solidFill>
                  <a:srgbClr val="CD00CD"/>
                </a:solidFill>
              </a:rPr>
              <a:t>"</a:t>
            </a:r>
            <a:endParaRPr kumimoji="1" lang="en-US" altLang="zh-CN" dirty="0">
              <a:solidFill>
                <a:srgbClr val="CD00CD"/>
              </a:solidFill>
            </a:endParaRPr>
          </a:p>
          <a:p>
            <a:pPr lvl="3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5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文件名的后缀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test.cpp</a:t>
            </a:r>
            <a:r>
              <a:rPr kumimoji="1" lang="zh-CN" altLang="en-US" dirty="0" smtClean="0"/>
              <a:t>的后缀是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cpp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后缀能的作用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用户识别文件的类型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操作系统识别数据文件被什么程序读取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操作系统提供文件后缀与读取该文件的程序的绑定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cpp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.txt</a:t>
            </a:r>
            <a:r>
              <a:rPr kumimoji="1" lang="zh-CN" altLang="en-US" dirty="0" smtClean="0"/>
              <a:t>文件在</a:t>
            </a:r>
            <a:r>
              <a:rPr kumimoji="1" lang="en-US" altLang="zh-CN" dirty="0" err="1" smtClean="0"/>
              <a:t>linux</a:t>
            </a:r>
            <a:r>
              <a:rPr kumimoji="1" lang="zh-CN" altLang="en-US" dirty="0" smtClean="0"/>
              <a:t>中一般使用</a:t>
            </a:r>
            <a:r>
              <a:rPr kumimoji="1" lang="en-US" altLang="zh-CN" dirty="0" err="1" smtClean="0"/>
              <a:t>gedit</a:t>
            </a:r>
            <a:r>
              <a:rPr kumimoji="1" lang="zh-CN" altLang="en-US" dirty="0" smtClean="0"/>
              <a:t>读取</a:t>
            </a:r>
            <a:endParaRPr kumimoji="1" lang="zh-CN" altLang="en-US" dirty="0"/>
          </a:p>
        </p:txBody>
      </p:sp>
      <p:pic>
        <p:nvPicPr>
          <p:cNvPr id="4" name="图片 3" descr="屏幕快照 2013-11-30 下午5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838200"/>
            <a:ext cx="370041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程序的当前位置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一个程序运行的时候可以给它设置一个当前位置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如果不设定，当前位置默认为程序可执行文件所在的位置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当前位置可以简化要访问的文件的名字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如果程序的</a:t>
            </a:r>
            <a:r>
              <a:rPr kumimoji="1" lang="zh-CN" altLang="en-US" dirty="0"/>
              <a:t>当前</a:t>
            </a:r>
            <a:r>
              <a:rPr kumimoji="1" lang="zh-CN" altLang="en-US" dirty="0" smtClean="0"/>
              <a:t>位置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>
                <a:solidFill>
                  <a:srgbClr val="0000FF"/>
                </a:solidFill>
              </a:rPr>
              <a:t>/</a:t>
            </a:r>
            <a:r>
              <a:rPr kumimoji="1" lang="en-US" altLang="zh-CN" dirty="0">
                <a:solidFill>
                  <a:srgbClr val="0000FF"/>
                </a:solidFill>
              </a:rPr>
              <a:t>home/</a:t>
            </a:r>
            <a:r>
              <a:rPr kumimoji="1" lang="en-US" altLang="zh-CN" dirty="0" err="1">
                <a:solidFill>
                  <a:srgbClr val="0000FF"/>
                </a:solidFill>
              </a:rPr>
              <a:t>cong</a:t>
            </a:r>
            <a:r>
              <a:rPr kumimoji="1" lang="en-US" altLang="zh-CN" dirty="0">
                <a:solidFill>
                  <a:srgbClr val="0000FF"/>
                </a:solidFill>
              </a:rPr>
              <a:t>/</a:t>
            </a:r>
            <a:r>
              <a:rPr kumimoji="1" lang="en-US" altLang="zh-CN" dirty="0" smtClean="0">
                <a:solidFill>
                  <a:srgbClr val="0000FF"/>
                </a:solidFill>
              </a:rPr>
              <a:t>Desktop</a:t>
            </a:r>
            <a:r>
              <a:rPr kumimoji="1" lang="en-US" altLang="zh-CN" dirty="0"/>
              <a:t>,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>
                <a:solidFill>
                  <a:srgbClr val="008000"/>
                </a:solidFill>
              </a:rPr>
              <a:t>Work/</a:t>
            </a:r>
            <a:r>
              <a:rPr kumimoji="1" lang="en-US" altLang="zh-CN" dirty="0" err="1" smtClean="0">
                <a:solidFill>
                  <a:srgbClr val="008000"/>
                </a:solidFill>
              </a:rPr>
              <a:t>test.cpp</a:t>
            </a:r>
            <a:r>
              <a:rPr kumimoji="1" lang="zh-CN" altLang="en-US" dirty="0" smtClean="0"/>
              <a:t>即可访问</a:t>
            </a:r>
            <a:r>
              <a:rPr kumimoji="1" lang="en-US" altLang="zh-CN" dirty="0" smtClean="0"/>
              <a:t> </a:t>
            </a:r>
            <a:br>
              <a:rPr kumimoji="1" lang="en-US" altLang="zh-CN" dirty="0" smtClean="0"/>
            </a:br>
            <a:r>
              <a:rPr kumimoji="1" lang="en-US" altLang="zh-CN" dirty="0" smtClean="0">
                <a:solidFill>
                  <a:srgbClr val="0000FF"/>
                </a:solidFill>
              </a:rPr>
              <a:t>/</a:t>
            </a:r>
            <a:r>
              <a:rPr kumimoji="1" lang="en-US" altLang="zh-CN" dirty="0">
                <a:solidFill>
                  <a:srgbClr val="0000FF"/>
                </a:solidFill>
              </a:rPr>
              <a:t>home/</a:t>
            </a:r>
            <a:r>
              <a:rPr kumimoji="1" lang="en-US" altLang="zh-CN" dirty="0" err="1">
                <a:solidFill>
                  <a:srgbClr val="0000FF"/>
                </a:solidFill>
              </a:rPr>
              <a:t>cong</a:t>
            </a:r>
            <a:r>
              <a:rPr kumimoji="1" lang="en-US" altLang="zh-CN" dirty="0">
                <a:solidFill>
                  <a:srgbClr val="0000FF"/>
                </a:solidFill>
              </a:rPr>
              <a:t>/Desktop</a:t>
            </a:r>
            <a:r>
              <a:rPr kumimoji="1" lang="en-US" altLang="zh-CN" dirty="0" smtClean="0"/>
              <a:t>/</a:t>
            </a:r>
            <a:r>
              <a:rPr kumimoji="1" lang="en-US" altLang="zh-CN" dirty="0">
                <a:solidFill>
                  <a:srgbClr val="008000"/>
                </a:solidFill>
              </a:rPr>
              <a:t>Work/</a:t>
            </a:r>
            <a:r>
              <a:rPr kumimoji="1" lang="en-US" altLang="zh-CN" dirty="0" err="1" smtClean="0">
                <a:solidFill>
                  <a:srgbClr val="008000"/>
                </a:solidFill>
              </a:rPr>
              <a:t>test.cpp</a:t>
            </a:r>
            <a:endParaRPr kumimoji="1" lang="en-US" altLang="zh-CN" dirty="0" smtClean="0">
              <a:solidFill>
                <a:srgbClr val="008000"/>
              </a:solidFill>
            </a:endParaRPr>
          </a:p>
          <a:p>
            <a:pPr lvl="2"/>
            <a:r>
              <a:rPr kumimoji="1" lang="zh-CN" altLang="en-US" dirty="0" smtClean="0"/>
              <a:t>相对路径不以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开头</a:t>
            </a:r>
            <a:endParaRPr kumimoji="1" lang="en-US" altLang="zh-CN" dirty="0"/>
          </a:p>
          <a:p>
            <a:pPr lvl="3"/>
            <a:endParaRPr kumimoji="1" lang="en-US" altLang="zh-CN" dirty="0" smtClean="0"/>
          </a:p>
        </p:txBody>
      </p:sp>
      <p:sp>
        <p:nvSpPr>
          <p:cNvPr id="4" name="圆角矩形标注 3"/>
          <p:cNvSpPr/>
          <p:nvPr/>
        </p:nvSpPr>
        <p:spPr>
          <a:xfrm>
            <a:off x="6629400" y="5562600"/>
            <a:ext cx="1752600" cy="685800"/>
          </a:xfrm>
          <a:prstGeom prst="wedgeRoundRectCallout">
            <a:avLst>
              <a:gd name="adj1" fmla="val -99656"/>
              <a:gd name="adj2" fmla="val -133232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sz="2800" i="1" dirty="0"/>
              <a:t>相对路径</a:t>
            </a:r>
            <a:endParaRPr lang="zh-CN" altLang="en-US" sz="2800" dirty="0"/>
          </a:p>
        </p:txBody>
      </p:sp>
      <p:sp>
        <p:nvSpPr>
          <p:cNvPr id="5" name="圆角矩形标注 4"/>
          <p:cNvSpPr/>
          <p:nvPr/>
        </p:nvSpPr>
        <p:spPr>
          <a:xfrm>
            <a:off x="4114800" y="6096000"/>
            <a:ext cx="1752600" cy="685800"/>
          </a:xfrm>
          <a:prstGeom prst="wedgeRoundRectCallout">
            <a:avLst>
              <a:gd name="adj1" fmla="val -108402"/>
              <a:gd name="adj2" fmla="val -153987"/>
              <a:gd name="adj3" fmla="val 16667"/>
            </a:avLst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33000"/>
                </a:schemeClr>
              </a:gs>
              <a:gs pos="50000">
                <a:schemeClr val="accent3">
                  <a:tint val="42000"/>
                  <a:satMod val="255000"/>
                  <a:alpha val="33000"/>
                </a:schemeClr>
              </a:gs>
              <a:gs pos="97000">
                <a:schemeClr val="accent3">
                  <a:tint val="53000"/>
                  <a:satMod val="260000"/>
                  <a:alpha val="33000"/>
                </a:schemeClr>
              </a:gs>
              <a:gs pos="100000">
                <a:schemeClr val="accent3">
                  <a:tint val="56000"/>
                  <a:satMod val="275000"/>
                  <a:alpha val="33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CN" altLang="en-US" sz="2800" i="1" dirty="0"/>
              <a:t>绝对路径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54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文本文件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每个文件都是一个字节的序列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文件的长度：文件中字节的个数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如果一个文件中的每个字节存放的都是</a:t>
            </a:r>
            <a:r>
              <a:rPr kumimoji="1" lang="en-US" altLang="zh-CN" dirty="0" smtClean="0"/>
              <a:t>ASCII</a:t>
            </a:r>
            <a:r>
              <a:rPr kumimoji="1" lang="zh-CN" altLang="en-US" dirty="0" smtClean="0"/>
              <a:t>码，那么我们把这个文件叫做</a:t>
            </a:r>
            <a:r>
              <a:rPr kumimoji="1" lang="zh-CN" altLang="en-US" i="1" dirty="0" smtClean="0"/>
              <a:t>文本文件</a:t>
            </a:r>
            <a:endParaRPr kumimoji="1" lang="en-US" altLang="zh-CN" i="1" dirty="0" smtClean="0"/>
          </a:p>
          <a:p>
            <a:pPr lvl="2"/>
            <a:r>
              <a:rPr kumimoji="1" lang="zh-CN" altLang="en-US" dirty="0" smtClean="0"/>
              <a:t>文本文件一般使用后缀</a:t>
            </a:r>
            <a:r>
              <a:rPr kumimoji="1" lang="en-US" altLang="zh-CN" dirty="0" smtClean="0"/>
              <a:t>.txt</a:t>
            </a:r>
          </a:p>
          <a:p>
            <a:pPr lvl="2"/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的源文件也是文本文件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9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6761</TotalTime>
  <Words>623</Words>
  <Application>Microsoft Macintosh PowerPoint</Application>
  <PresentationFormat>全屏显示(4:3)</PresentationFormat>
  <Paragraphs>182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夏至</vt:lpstr>
      <vt:lpstr>8. Input/Output</vt:lpstr>
      <vt:lpstr>File文件</vt:lpstr>
      <vt:lpstr>File</vt:lpstr>
      <vt:lpstr>File</vt:lpstr>
      <vt:lpstr>File</vt:lpstr>
      <vt:lpstr>File</vt:lpstr>
      <vt:lpstr>File</vt:lpstr>
      <vt:lpstr>File</vt:lpstr>
      <vt:lpstr>File</vt:lpstr>
      <vt:lpstr>读取和写入文本文件</vt:lpstr>
      <vt:lpstr>读取和写入文本文件</vt:lpstr>
      <vt:lpstr>读取和写入文本文件</vt:lpstr>
      <vt:lpstr>读取和写入文本文件</vt:lpstr>
      <vt:lpstr>读取和写入文本文件</vt:lpstr>
      <vt:lpstr>OOP 小知识</vt:lpstr>
      <vt:lpstr>读取和写入二进制文件</vt:lpstr>
      <vt:lpstr>读取和写入二进制文件</vt:lpstr>
      <vt:lpstr>为什么需要打开和关闭文件</vt:lpstr>
      <vt:lpstr>为什么需要打开和关闭文件</vt:lpstr>
      <vt:lpstr>为什么需要打开和关闭文件</vt:lpstr>
      <vt:lpstr>为什么需要打开和关闭文件</vt:lpstr>
      <vt:lpstr>应用例子1</vt:lpstr>
      <vt:lpstr>应用例子1</vt:lpstr>
      <vt:lpstr>应用例子1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应用例子2</vt:lpstr>
      <vt:lpstr>其它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计算机基础</dc:title>
  <dc:creator> </dc:creator>
  <cp:lastModifiedBy>Cong</cp:lastModifiedBy>
  <cp:revision>471</cp:revision>
  <dcterms:created xsi:type="dcterms:W3CDTF">2012-10-20T14:30:56Z</dcterms:created>
  <dcterms:modified xsi:type="dcterms:W3CDTF">2013-12-01T06:07:10Z</dcterms:modified>
</cp:coreProperties>
</file>